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501" autoAdjust="0"/>
  </p:normalViewPr>
  <p:slideViewPr>
    <p:cSldViewPr snapToGrid="0">
      <p:cViewPr varScale="1">
        <p:scale>
          <a:sx n="74" d="100"/>
          <a:sy n="74" d="100"/>
        </p:scale>
        <p:origin x="19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3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41069918110252E-2"/>
          <c:y val="3.4755183322823867E-2"/>
          <c:w val="0.91406801955862838"/>
          <c:h val="0.774025509012408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Оборт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marker>
          <c:xVal>
            <c:numRef>
              <c:f>Лист1!$D$4:$K$4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xVal>
          <c:yVal>
            <c:numRef>
              <c:f>Лист1!$D$5:$K$5</c:f>
              <c:numCache>
                <c:formatCode>General</c:formatCode>
                <c:ptCount val="8"/>
                <c:pt idx="0">
                  <c:v>6</c:v>
                </c:pt>
                <c:pt idx="1">
                  <c:v>7.5</c:v>
                </c:pt>
                <c:pt idx="2">
                  <c:v>9</c:v>
                </c:pt>
                <c:pt idx="3">
                  <c:v>10.5</c:v>
                </c:pt>
                <c:pt idx="4">
                  <c:v>12</c:v>
                </c:pt>
                <c:pt idx="5">
                  <c:v>13.5</c:v>
                </c:pt>
                <c:pt idx="6">
                  <c:v>13.8</c:v>
                </c:pt>
                <c:pt idx="7">
                  <c:v>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9BB-4A36-AA6C-152B1E7BDC7D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Кап. затраты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x"/>
            <c:size val="7"/>
            <c:spPr>
              <a:noFill/>
              <a:ln w="19050">
                <a:solidFill>
                  <a:schemeClr val="accent5"/>
                </a:solidFill>
              </a:ln>
              <a:effectLst/>
            </c:spPr>
          </c:marker>
          <c:xVal>
            <c:numRef>
              <c:f>Лист1!$D$4:$K$4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xVal>
          <c:yVal>
            <c:numRef>
              <c:f>Лист1!$D$6:$K$6</c:f>
              <c:numCache>
                <c:formatCode>General</c:formatCode>
                <c:ptCount val="8"/>
                <c:pt idx="0">
                  <c:v>29</c:v>
                </c:pt>
                <c:pt idx="1">
                  <c:v>7</c:v>
                </c:pt>
                <c:pt idx="2">
                  <c:v>5.45</c:v>
                </c:pt>
                <c:pt idx="3">
                  <c:v>5.4</c:v>
                </c:pt>
                <c:pt idx="4">
                  <c:v>5.4</c:v>
                </c:pt>
                <c:pt idx="5">
                  <c:v>5.3</c:v>
                </c:pt>
                <c:pt idx="6">
                  <c:v>5.29</c:v>
                </c:pt>
                <c:pt idx="7">
                  <c:v>5.27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9BB-4A36-AA6C-152B1E7BDC7D}"/>
            </c:ext>
          </c:extLst>
        </c:ser>
        <c:ser>
          <c:idx val="2"/>
          <c:order val="2"/>
          <c:tx>
            <c:strRef>
              <c:f>Лист1!$C$7</c:f>
              <c:strCache>
                <c:ptCount val="1"/>
                <c:pt idx="0">
                  <c:v>Прибыль после вычета налогов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Лист1!$D$4:$K$4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xVal>
          <c:yVal>
            <c:numRef>
              <c:f>Лист1!$D$7:$K$7</c:f>
              <c:numCache>
                <c:formatCode>General</c:formatCode>
                <c:ptCount val="8"/>
                <c:pt idx="0">
                  <c:v>21</c:v>
                </c:pt>
                <c:pt idx="1">
                  <c:v>29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53</c:v>
                </c:pt>
                <c:pt idx="7">
                  <c:v>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9BB-4A36-AA6C-152B1E7BD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972104"/>
        <c:axId val="355973416"/>
      </c:scatterChart>
      <c:valAx>
        <c:axId val="355972104"/>
        <c:scaling>
          <c:orientation val="minMax"/>
          <c:max val="2017"/>
          <c:min val="20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355973416"/>
        <c:crosses val="autoZero"/>
        <c:crossBetween val="midCat"/>
      </c:valAx>
      <c:valAx>
        <c:axId val="355973416"/>
        <c:scaling>
          <c:orientation val="minMax"/>
          <c:max val="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355972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799643163068247E-2"/>
          <c:y val="0.87054399749627487"/>
          <c:w val="0.85265581915713751"/>
          <c:h val="0.11344233685124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A3D21-E985-4134-8E15-B464294627E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E4443-18B6-4105-8914-77063E939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9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Глобальный рынок термообработки только в Машиностроении в России оценивается в 0,9-1 млрд. долларов США. Причем, по нашей оценке, в России практически 99% стоимости на этом рынке создают предприятия, выпускающую конечную продукцию (машины и оборудование).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отличие от отечественной практики, опыт развитых стран показывает, что около 15% рынка термообработки занято коммерческими центрами. Эти центры оказывают услуги не только по традиционным видам ТО и ХТО (закалке, цементации и азотированию), но и по инновационным методам ХТО (типа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Arcor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Tenifer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Durofer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 и др.) с целью получения предельных характеристик поверхностного слоя обрабатываемых деталей.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Полагая, что развитие рынка термообработки в России пойдет по тому же пути, что и  в развитых странах, можно сделать прогноз, что объем рынка коммерческой термообработки в России может составлять те же 15% от объема всего рынка, т.е. достигать 140-150 млн долларов. В настоящий момент этот рынок коммерческой термообработки практически пуст, что дает возможность его наполнения в разумные сроки.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E4443-18B6-4105-8914-77063E93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8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типового центра нами</a:t>
            </a:r>
            <a:r>
              <a:rPr lang="ru-RU" baseline="0" dirty="0"/>
              <a:t> спроектирована комплексная линия химико-термической обработки модульного типа, которая позволяет проводить операции </a:t>
            </a:r>
            <a:r>
              <a:rPr lang="ru-RU" baseline="0" dirty="0" err="1"/>
              <a:t>оксикарбонитрации</a:t>
            </a:r>
            <a:r>
              <a:rPr lang="ru-RU" baseline="0" dirty="0"/>
              <a:t> и </a:t>
            </a:r>
            <a:r>
              <a:rPr lang="ru-RU" baseline="0" dirty="0" err="1"/>
              <a:t>борирования</a:t>
            </a:r>
            <a:r>
              <a:rPr lang="ru-RU" baseline="0" dirty="0"/>
              <a:t> (при необходимости – в сочетании с цементацией и закалкой для придания повышенных механических свойств подслою и сердцевины).</a:t>
            </a:r>
          </a:p>
          <a:p>
            <a:r>
              <a:rPr lang="ru-RU" baseline="0" dirty="0"/>
              <a:t>Помещение цеха должно быть обеспечено общей системой приточно-вытяжной вентиляции. Поверхность пола в цехе должна быть износостойкой, </a:t>
            </a:r>
            <a:r>
              <a:rPr lang="ru-RU" baseline="0" dirty="0" err="1"/>
              <a:t>пожаробезопасной</a:t>
            </a:r>
            <a:r>
              <a:rPr lang="ru-RU" baseline="0" dirty="0"/>
              <a:t>, не скользкой, легко поддаваться влажной уборке</a:t>
            </a:r>
            <a:r>
              <a:rPr lang="ru-RU" baseline="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ru-RU" b="0" u="sng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помещению: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цеха   ̴  300 м</a:t>
            </a:r>
            <a:r>
              <a:rPr lang="ru-RU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 ̴  40 м</a:t>
            </a:r>
            <a:r>
              <a:rPr lang="ru-RU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  ̴  100 м</a:t>
            </a:r>
            <a:r>
              <a:rPr lang="ru-RU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  ̴  40 м</a:t>
            </a:r>
            <a:r>
              <a:rPr lang="ru-RU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Установленная мощность  ̴  500 кВт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Высота потолков ≥ 5 м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кран-балки грузоподъемностью ≥ 1т.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 воды ≥ 100 м</a:t>
            </a:r>
            <a:r>
              <a:rPr lang="ru-RU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/сутки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Канализация - общецеховая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E4443-18B6-4105-8914-77063E939B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случае, если</a:t>
            </a:r>
            <a:r>
              <a:rPr lang="ru-RU" baseline="0" dirty="0"/>
              <a:t> участников проекта будет несколько, то в учредительном договоре должны быть прописаны пункты, по которым требуется полный консенсус, независимо от доли участника (например, увеличение уставного капитала, дополнительные инвестиции в центр, кредиты и др.)</a:t>
            </a:r>
          </a:p>
          <a:p>
            <a:r>
              <a:rPr lang="ru-RU" baseline="0" dirty="0"/>
              <a:t>Возможные риски инвесторов связаны, прежде всего, с первоначальной загрузкой оборудования, арендой площадей, логистикой (необходим свободный доступ любых предприятий к региональному ИЦУ) и давлением региональных административных органов на предприятие.</a:t>
            </a:r>
          </a:p>
          <a:p>
            <a:r>
              <a:rPr lang="ru-RU" baseline="0" dirty="0"/>
              <a:t>Капитальные затраты в проект составят  ̴̴  34 </a:t>
            </a:r>
            <a:r>
              <a:rPr lang="ru-RU" baseline="0" dirty="0" err="1"/>
              <a:t>млн.руб</a:t>
            </a:r>
            <a:r>
              <a:rPr lang="ru-RU" baseline="0" dirty="0"/>
              <a:t>. Текущие затраты складываются из постоянных и переменных расходов (в зависимости от объемов производства и амортизационных отчислений), которые в среднем в первый год функционирования центра составят  ̴̴  2 </a:t>
            </a:r>
            <a:r>
              <a:rPr lang="ru-RU" baseline="0" dirty="0" err="1"/>
              <a:t>млн.руб</a:t>
            </a:r>
            <a:r>
              <a:rPr lang="ru-RU" baseline="0" dirty="0"/>
              <a:t>./месяц.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Доходная часть проекта формируется за счет оказания услуг по </a:t>
            </a:r>
            <a:r>
              <a:rPr lang="ru-RU" baseline="0" dirty="0" err="1"/>
              <a:t>оксикарбонитрации</a:t>
            </a:r>
            <a:r>
              <a:rPr lang="ru-RU" baseline="0" dirty="0"/>
              <a:t>, </a:t>
            </a:r>
            <a:r>
              <a:rPr lang="ru-RU" baseline="0" dirty="0" err="1"/>
              <a:t>борированию</a:t>
            </a:r>
            <a:r>
              <a:rPr lang="ru-RU" baseline="0" dirty="0"/>
              <a:t> и, частично, по цементации с закалкой. Для минимизации финансовых рисков инвестора, до организации предприятия региональному партнеру необходимо проработать портфель заказов в данном регионе. При сложившейся цене услуг на рынке по химико-термической обработке и выработанном критерии целесообразности открытия центра в конкретном регионе (выручка первого года функционирования центра должна быть не меньше</a:t>
            </a:r>
            <a:r>
              <a:rPr lang="en-US" baseline="0" dirty="0"/>
              <a:t> </a:t>
            </a:r>
            <a:r>
              <a:rPr lang="ru-RU" baseline="0" dirty="0" err="1"/>
              <a:t>кап.затрат</a:t>
            </a:r>
            <a:r>
              <a:rPr lang="ru-RU" baseline="0" dirty="0"/>
              <a:t>, вложенных в проект) объем услуг должен быть не менее 7 тонн/месяц, что в рублевом эквиваленте должно составлять  ̴̴  2</a:t>
            </a:r>
            <a:r>
              <a:rPr lang="en-US" baseline="0" dirty="0"/>
              <a:t>,8</a:t>
            </a:r>
            <a:r>
              <a:rPr lang="ru-RU" baseline="0" dirty="0"/>
              <a:t> </a:t>
            </a:r>
            <a:r>
              <a:rPr lang="ru-RU" baseline="0" dirty="0" err="1"/>
              <a:t>млн.руб</a:t>
            </a:r>
            <a:r>
              <a:rPr lang="ru-RU" baseline="0" dirty="0"/>
              <a:t>./месяц.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При таком подходе точка безубыточности центра достигается на первом году функционирования ИЦУ.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При 20% росте выручки в год, начиная со второго года работы ИЦУ, окупаемость проекта составит 4-5 лет.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E4443-18B6-4105-8914-77063E939B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6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Нами разработана концепция  создания сети  региональных центров коммерческой термообработки инновационными методами. Суть концепции заключается в том, что координатор проекта (например </a:t>
            </a:r>
            <a:r>
              <a:rPr lang="ru-RU" dirty="0" err="1"/>
              <a:t>СПбЭК</a:t>
            </a:r>
            <a:r>
              <a:rPr lang="ru-RU" dirty="0"/>
              <a:t>, </a:t>
            </a:r>
            <a:r>
              <a:rPr lang="ru-RU" dirty="0" err="1"/>
              <a:t>Термохим</a:t>
            </a:r>
            <a:r>
              <a:rPr lang="ru-RU" baseline="0" dirty="0"/>
              <a:t> и др.) осуществляет поиск регионального партнера и инвестора, которые должны отвечать определенным требованиям. Финансирование проекта может осуществляться как 100%  стратегическим инвестором, так и с привлечением </a:t>
            </a:r>
            <a:r>
              <a:rPr lang="ru-RU" baseline="0" dirty="0" err="1"/>
              <a:t>соинвесторов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E4443-18B6-4105-8914-77063E939B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Москве нами создан и</a:t>
            </a:r>
            <a:r>
              <a:rPr lang="ru-RU" baseline="0" dirty="0"/>
              <a:t> функционирует в пилотном варианте ИЦУ-</a:t>
            </a:r>
            <a:r>
              <a:rPr lang="ru-RU" baseline="0" dirty="0" err="1"/>
              <a:t>Термохим</a:t>
            </a:r>
            <a:r>
              <a:rPr lang="ru-RU" baseline="0" dirty="0"/>
              <a:t>.</a:t>
            </a:r>
            <a:endParaRPr lang="ru-RU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Целью создания данного центра является: в первую очередь  оказание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качественных услуг по термической и химико-термической обработке, а также производство оборудования и расходных материалов к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различным технологиям упрочнения.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инновационном технологическом центре упрочнения материалов представлены самые современные технологические процессы термической и химико-термической обработки: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 защитных атмосферах (цементация, нитроцементация, закалка, отжиг, отпуск и т.д.)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 расплавах солей (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карбонитрация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цементация, закалка, нормализация и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 порошковых средах (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хромонитридизация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борирование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3A60A-4C21-4A9A-AB82-1F7E3EC8570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94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Качество </a:t>
            </a:r>
            <a:r>
              <a:rPr lang="ru-RU" dirty="0" err="1"/>
              <a:t>термообработанных</a:t>
            </a:r>
            <a:r>
              <a:rPr lang="ru-RU" dirty="0"/>
              <a:t> деталей машин и инструмента в расплавах</a:t>
            </a:r>
            <a:r>
              <a:rPr lang="ru-RU" baseline="0" dirty="0"/>
              <a:t> солей несоизмеримо выше, чем после любого вида термообработки. Это, прежде всего, связано с тем, что расплав соли, как рабочая среда для нагрева под закалку, не вызывает изменения химического состава материала деталей, предотвращает окисление поверхности (образование окалины и обезуглероживание). Кроме того, за счет применения изотермических выдержек при охлаждении удается обеспечить минимальные поводки деталям.</a:t>
            </a:r>
          </a:p>
          <a:p>
            <a:r>
              <a:rPr lang="ru-RU" baseline="0" dirty="0"/>
              <a:t>Этими технологиями у нас в центре активно пользуются предприятия, выпускающие валки прокатных станов, штамповую оснастку, пресс-формы, режущий инструмент (сверла, фрезы, развертки и др.)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2219E-E921-4F7C-9B8E-142EF7DB442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04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Расплавные технологии широко используются</a:t>
            </a:r>
            <a:r>
              <a:rPr lang="ru-RU" baseline="0" dirty="0"/>
              <a:t> и в ХТО: цементация, </a:t>
            </a:r>
            <a:r>
              <a:rPr lang="ru-RU" baseline="0" dirty="0" err="1"/>
              <a:t>борирование</a:t>
            </a:r>
            <a:r>
              <a:rPr lang="ru-RU" baseline="0" dirty="0"/>
              <a:t>, </a:t>
            </a:r>
            <a:r>
              <a:rPr lang="ru-RU" baseline="0" dirty="0" err="1"/>
              <a:t>нитроцементация</a:t>
            </a:r>
            <a:r>
              <a:rPr lang="ru-RU" baseline="0" dirty="0"/>
              <a:t>, карбонитрация, оксидирование. Характеристики как самого процесса, так и получаемых упрочнённых слоёв выгодно отличаются от традиционных процессов (выше скорость насыщения, отсутствие хрупкости минимальные коробления и др.)</a:t>
            </a:r>
            <a:endParaRPr lang="ru-RU" dirty="0"/>
          </a:p>
          <a:p>
            <a:r>
              <a:rPr lang="ru-RU" dirty="0"/>
              <a:t>Эти</a:t>
            </a:r>
            <a:r>
              <a:rPr lang="ru-RU" baseline="0" dirty="0"/>
              <a:t> технологии активно используются вместо традиционных (азотирования, цементации, гальванического хромирования) для деталей запорно-регулирующей арматуры тепловых и атомных электростанций, автопрома (шестерни, коленвалы, распредвалы, клапана, шаровые опоры и  др.), насосно-компрессорного оборудования, включая нефтяные насосы, работающие в условиях коррозионно-абразивного изнашивания и др.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2219E-E921-4F7C-9B8E-142EF7DB442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47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Порошковые технологии,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представленные в центре (хромирование, </a:t>
            </a:r>
            <a:r>
              <a:rPr lang="ru-RU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хромонитридизация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борирование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являются дорогими технологиями, и поэтому предлагаются для применения там, где другие методы не приносят существенного увеличения ресурса деталей. Это, прежде всего, детали, изготовленные из нержавеющих сталей, работающие в условиях трения </a:t>
            </a:r>
            <a:r>
              <a:rPr lang="ru-RU"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жидкометаллических </a:t>
            </a:r>
            <a:r>
              <a:rPr lang="ru-RU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средах и др.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2219E-E921-4F7C-9B8E-142EF7DB442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82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Центр предлагает и традиционные услуги по термообработке в защитных атмосферах</a:t>
            </a:r>
            <a:r>
              <a:rPr lang="ru-RU" baseline="0" dirty="0"/>
              <a:t> и ХТО с использованием жидкого карбюризатора-метанола. </a:t>
            </a:r>
          </a:p>
          <a:p>
            <a:r>
              <a:rPr lang="ru-RU" baseline="0" dirty="0"/>
              <a:t>Разработанные технологии цементации </a:t>
            </a:r>
            <a:r>
              <a:rPr lang="ru-RU" baseline="0" dirty="0" err="1"/>
              <a:t>крупномодульных</a:t>
            </a:r>
            <a:r>
              <a:rPr lang="ru-RU" baseline="0" dirty="0"/>
              <a:t> зубчатых колес с изменяемым углеродным потенциалом во время обработки, являются уникальными и обеспечивают практически предельные характеристики упрочненного слоя.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2219E-E921-4F7C-9B8E-142EF7DB442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611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Срок окупаемости проекта составил   ̴   4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E4443-18B6-4105-8914-77063E939B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3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Анализ</a:t>
            </a:r>
            <a:r>
              <a:rPr lang="ru-RU" baseline="0" dirty="0"/>
              <a:t> рынка термообработки, проведенный нами, и мировой опыт функционирования сети коммерческих центров термообработки, созданных компанией </a:t>
            </a:r>
            <a:r>
              <a:rPr lang="en-US" baseline="0" dirty="0"/>
              <a:t>“HEF-Group”</a:t>
            </a:r>
            <a:r>
              <a:rPr lang="ru-RU" baseline="0" dirty="0"/>
              <a:t>(Франция) показывает, что наиболее рациональным является создание центра с одной-двумя базовыми технологиями, не имеющими аналогов и приводящими к максимальному коммерческому успеху. Далее, по мере развития бизнеса, можно расширить комплекс услуг термической и химико-термической обработки. </a:t>
            </a:r>
          </a:p>
          <a:p>
            <a:r>
              <a:rPr lang="ru-RU" baseline="0" dirty="0"/>
              <a:t>За базовые технологии целесообразно выбрать </a:t>
            </a:r>
            <a:r>
              <a:rPr lang="ru-RU" baseline="0" dirty="0" err="1"/>
              <a:t>оксикарбонитрацию</a:t>
            </a:r>
            <a:r>
              <a:rPr lang="ru-RU" baseline="0" dirty="0"/>
              <a:t> (западный аналог – технологии </a:t>
            </a:r>
            <a:r>
              <a:rPr lang="en-US" baseline="0" dirty="0" err="1"/>
              <a:t>Tenifer</a:t>
            </a:r>
            <a:r>
              <a:rPr lang="en-US" baseline="0" dirty="0"/>
              <a:t> </a:t>
            </a:r>
            <a:r>
              <a:rPr lang="ru-RU" baseline="0" dirty="0"/>
              <a:t>и </a:t>
            </a:r>
            <a:r>
              <a:rPr lang="en-US" baseline="0" dirty="0" err="1"/>
              <a:t>Arcor</a:t>
            </a:r>
            <a:r>
              <a:rPr lang="en-US" baseline="0" dirty="0"/>
              <a:t>)</a:t>
            </a:r>
            <a:r>
              <a:rPr lang="ru-RU" baseline="0" dirty="0"/>
              <a:t>,</a:t>
            </a:r>
            <a:r>
              <a:rPr lang="en-US" baseline="0" dirty="0"/>
              <a:t> </a:t>
            </a:r>
            <a:r>
              <a:rPr lang="ru-RU" baseline="0" dirty="0"/>
              <a:t>которая может использоваться для упрочнения деталей машин и механизмов любых отраслей (от пищевой промышленности до космической техники)  взамен традиционной технологии азотирования и, частично, гальванического хромирования, а также технологию жидкостного </a:t>
            </a:r>
            <a:r>
              <a:rPr lang="ru-RU" baseline="0" dirty="0" err="1"/>
              <a:t>борирования</a:t>
            </a:r>
            <a:r>
              <a:rPr lang="ru-RU" baseline="0" dirty="0"/>
              <a:t>, которая является по сути единственной из диффузионных методов упрочения, направленной на повышение абразивной износостойкости.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E4443-18B6-4105-8914-77063E939B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5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1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5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6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0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4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3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9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9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8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7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1680-BB4E-4072-A7FE-7C2704CCF03C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48875-98A5-423E-A7B0-169B439C7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8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926" y="439753"/>
            <a:ext cx="11861074" cy="197249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Инновационный технологический центр упрочнения материалов-концепция создания и технические решения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91" y="2412244"/>
            <a:ext cx="6137878" cy="41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4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811369" y="121499"/>
            <a:ext cx="907816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линия химико-термической обработки</a:t>
            </a:r>
          </a:p>
        </p:txBody>
      </p:sp>
      <p:pic>
        <p:nvPicPr>
          <p:cNvPr id="5" name="Рисунок 4" descr="D:\7\ицу\Схема линии расплавных технологий\Сборка Зоны (с красной линиией)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9" y="1630762"/>
            <a:ext cx="5178007" cy="483702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6941713" y="2192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9254351" y="5078653"/>
            <a:ext cx="29589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Экологический модуль</a:t>
            </a:r>
          </a:p>
          <a:p>
            <a:r>
              <a:rPr lang="ru-RU" dirty="0" smtClean="0"/>
              <a:t>  15-Испаритель </a:t>
            </a:r>
            <a:r>
              <a:rPr lang="ru-RU" dirty="0" err="1"/>
              <a:t>промстоков</a:t>
            </a:r>
            <a:endParaRPr lang="ru-RU" dirty="0"/>
          </a:p>
          <a:p>
            <a:r>
              <a:rPr lang="ru-RU" dirty="0" smtClean="0"/>
              <a:t>  16-Накопитель </a:t>
            </a:r>
            <a:r>
              <a:rPr lang="ru-RU" dirty="0" err="1"/>
              <a:t>промстоков</a:t>
            </a:r>
            <a:endParaRPr lang="ru-RU" dirty="0"/>
          </a:p>
          <a:p>
            <a:r>
              <a:rPr lang="ru-RU" dirty="0" smtClean="0"/>
              <a:t>  17-Воздушный </a:t>
            </a:r>
            <a:r>
              <a:rPr lang="ru-RU" dirty="0"/>
              <a:t>фильтр</a:t>
            </a:r>
          </a:p>
          <a:p>
            <a:endParaRPr lang="ru-RU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7534553" y="707432"/>
            <a:ext cx="3199274" cy="923330"/>
            <a:chOff x="7433323" y="742082"/>
            <a:chExt cx="3199274" cy="923330"/>
          </a:xfrm>
        </p:grpSpPr>
        <p:sp>
          <p:nvSpPr>
            <p:cNvPr id="50" name="TextBox 49"/>
            <p:cNvSpPr txBox="1"/>
            <p:nvPr/>
          </p:nvSpPr>
          <p:spPr>
            <a:xfrm>
              <a:off x="7433323" y="742082"/>
              <a:ext cx="31992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Подготовительный модуль</a:t>
              </a:r>
            </a:p>
            <a:p>
              <a:r>
                <a:rPr lang="ru-RU" dirty="0" smtClean="0"/>
                <a:t>  1-Печь </a:t>
              </a:r>
              <a:r>
                <a:rPr lang="ru-RU" dirty="0"/>
                <a:t>подогрева (150-350°С)</a:t>
              </a:r>
            </a:p>
            <a:p>
              <a:endParaRPr lang="ru-RU" dirty="0"/>
            </a:p>
          </p:txBody>
        </p:sp>
        <p:sp>
          <p:nvSpPr>
            <p:cNvPr id="51" name="Прямоугольник 50"/>
            <p:cNvSpPr>
              <a:spLocks noChangeArrowheads="1"/>
            </p:cNvSpPr>
            <p:nvPr/>
          </p:nvSpPr>
          <p:spPr bwMode="auto">
            <a:xfrm>
              <a:off x="7433323" y="1112307"/>
              <a:ext cx="45720" cy="182880"/>
            </a:xfrm>
            <a:prstGeom prst="rect">
              <a:avLst/>
            </a:prstGeom>
            <a:solidFill>
              <a:srgbClr val="376737"/>
            </a:solidFill>
            <a:ln w="25400" cap="flat" cmpd="sng" algn="ctr">
              <a:solidFill>
                <a:schemeClr val="accent3">
                  <a:lumMod val="50000"/>
                  <a:lumOff val="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462518" y="1420134"/>
            <a:ext cx="5625835" cy="3693319"/>
            <a:chOff x="6400835" y="1348348"/>
            <a:chExt cx="5625835" cy="3693319"/>
          </a:xfrm>
        </p:grpSpPr>
        <p:sp>
          <p:nvSpPr>
            <p:cNvPr id="41" name="TextBox 40"/>
            <p:cNvSpPr txBox="1"/>
            <p:nvPr/>
          </p:nvSpPr>
          <p:spPr>
            <a:xfrm>
              <a:off x="6400835" y="1348348"/>
              <a:ext cx="5625835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Основной </a:t>
              </a:r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модуль</a:t>
              </a:r>
            </a:p>
            <a:p>
              <a:r>
                <a:rPr lang="ru-RU" dirty="0"/>
                <a:t>- Линия расплавной цементации</a:t>
              </a:r>
            </a:p>
            <a:p>
              <a:pPr lvl="1"/>
              <a:r>
                <a:rPr lang="ru-RU" dirty="0"/>
                <a:t>2-Печь-ванна цементации (920-950°С)</a:t>
              </a:r>
            </a:p>
            <a:p>
              <a:pPr lvl="1"/>
              <a:r>
                <a:rPr lang="ru-RU" dirty="0"/>
                <a:t>3-Печь-ванна </a:t>
              </a:r>
              <a:r>
                <a:rPr lang="ru-RU" dirty="0" err="1"/>
                <a:t>подстуживания</a:t>
              </a:r>
              <a:r>
                <a:rPr lang="ru-RU" dirty="0"/>
                <a:t> (830-850°С)</a:t>
              </a:r>
            </a:p>
            <a:p>
              <a:pPr lvl="1"/>
              <a:r>
                <a:rPr lang="ru-RU" dirty="0"/>
                <a:t>4-Печь-ванна охлаждения (150-200°С)</a:t>
              </a:r>
            </a:p>
            <a:p>
              <a:r>
                <a:rPr lang="ru-RU" dirty="0"/>
                <a:t>- Линия </a:t>
              </a:r>
              <a:r>
                <a:rPr lang="ru-RU" dirty="0" smtClean="0"/>
                <a:t>жидкостного </a:t>
              </a:r>
              <a:r>
                <a:rPr lang="ru-RU" dirty="0" err="1" smtClean="0"/>
                <a:t>борирования</a:t>
              </a:r>
              <a:endParaRPr lang="ru-RU" dirty="0"/>
            </a:p>
            <a:p>
              <a:pPr lvl="1"/>
              <a:r>
                <a:rPr lang="ru-RU" dirty="0"/>
                <a:t>5- Печь-ванна </a:t>
              </a:r>
              <a:r>
                <a:rPr lang="ru-RU" dirty="0" err="1"/>
                <a:t>борирования</a:t>
              </a:r>
              <a:r>
                <a:rPr lang="ru-RU" dirty="0"/>
                <a:t> высокотемпературная</a:t>
              </a:r>
            </a:p>
            <a:p>
              <a:pPr lvl="1"/>
              <a:r>
                <a:rPr lang="ru-RU" dirty="0"/>
                <a:t>6-Печь-ванна </a:t>
              </a:r>
              <a:r>
                <a:rPr lang="ru-RU" dirty="0" err="1"/>
                <a:t>борирования</a:t>
              </a:r>
              <a:r>
                <a:rPr lang="ru-RU" dirty="0"/>
                <a:t>  низкотемпературная</a:t>
              </a:r>
            </a:p>
            <a:p>
              <a:pPr lvl="1"/>
              <a:r>
                <a:rPr lang="ru-RU" dirty="0"/>
                <a:t>7- Печь-ванна нагрева под закалку</a:t>
              </a:r>
            </a:p>
            <a:p>
              <a:pPr lvl="1"/>
              <a:r>
                <a:rPr lang="ru-RU" dirty="0"/>
                <a:t>8- Печь-ванна изотермической выдержки</a:t>
              </a:r>
            </a:p>
            <a:p>
              <a:r>
                <a:rPr lang="ru-RU" dirty="0"/>
                <a:t>- Линия жидкостной </a:t>
              </a:r>
              <a:r>
                <a:rPr lang="ru-RU" dirty="0" err="1"/>
                <a:t>карбонитрации</a:t>
              </a:r>
              <a:r>
                <a:rPr lang="ru-RU" dirty="0"/>
                <a:t> </a:t>
              </a:r>
            </a:p>
            <a:p>
              <a:pPr lvl="1"/>
              <a:r>
                <a:rPr lang="ru-RU" dirty="0"/>
                <a:t>9-Печь-ванна </a:t>
              </a:r>
              <a:r>
                <a:rPr lang="ru-RU" dirty="0" err="1"/>
                <a:t>карбонитрации</a:t>
              </a:r>
              <a:r>
                <a:rPr lang="ru-RU" dirty="0"/>
                <a:t> (560-600°С)</a:t>
              </a:r>
            </a:p>
            <a:p>
              <a:pPr lvl="1"/>
              <a:r>
                <a:rPr lang="ru-RU" dirty="0"/>
                <a:t>10-Печь-ванна оксидирования (350-400°С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sp>
          <p:nvSpPr>
            <p:cNvPr id="53" name="Прямоугольник 52"/>
            <p:cNvSpPr>
              <a:spLocks noChangeArrowheads="1"/>
            </p:cNvSpPr>
            <p:nvPr/>
          </p:nvSpPr>
          <p:spPr bwMode="auto">
            <a:xfrm>
              <a:off x="6743262" y="1983347"/>
              <a:ext cx="95420" cy="703443"/>
            </a:xfrm>
            <a:prstGeom prst="rect">
              <a:avLst/>
            </a:prstGeom>
            <a:solidFill>
              <a:srgbClr val="CC0000"/>
            </a:solidFill>
            <a:ln w="3175" cap="flat" cmpd="sng" algn="ctr">
              <a:solidFill>
                <a:schemeClr val="bg1">
                  <a:lumMod val="85000"/>
                  <a:lumOff val="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4" name="Прямоугольник 53"/>
            <p:cNvSpPr>
              <a:spLocks noChangeArrowheads="1"/>
            </p:cNvSpPr>
            <p:nvPr/>
          </p:nvSpPr>
          <p:spPr bwMode="auto">
            <a:xfrm>
              <a:off x="6743263" y="3116687"/>
              <a:ext cx="95420" cy="1001439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5" name="Прямоугольник 54"/>
            <p:cNvSpPr>
              <a:spLocks noChangeArrowheads="1"/>
            </p:cNvSpPr>
            <p:nvPr/>
          </p:nvSpPr>
          <p:spPr bwMode="auto">
            <a:xfrm>
              <a:off x="6743262" y="4412276"/>
              <a:ext cx="95420" cy="599152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chemeClr val="bg1">
                  <a:lumMod val="85000"/>
                  <a:lumOff val="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804945" y="5078653"/>
            <a:ext cx="3449406" cy="1754326"/>
            <a:chOff x="6204190" y="5036455"/>
            <a:chExt cx="3449406" cy="1754326"/>
          </a:xfrm>
        </p:grpSpPr>
        <p:sp>
          <p:nvSpPr>
            <p:cNvPr id="48" name="TextBox 47"/>
            <p:cNvSpPr txBox="1"/>
            <p:nvPr/>
          </p:nvSpPr>
          <p:spPr>
            <a:xfrm>
              <a:off x="6204190" y="5036455"/>
              <a:ext cx="344940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Модуль охлаждения и промывки</a:t>
              </a:r>
            </a:p>
            <a:p>
              <a:r>
                <a:rPr lang="ru-RU" dirty="0" smtClean="0"/>
                <a:t> 11-Бак </a:t>
              </a:r>
              <a:r>
                <a:rPr lang="ru-RU" dirty="0"/>
                <a:t>с водой</a:t>
              </a:r>
            </a:p>
            <a:p>
              <a:r>
                <a:rPr lang="ru-RU" dirty="0" smtClean="0"/>
                <a:t> 12-Промывочный </a:t>
              </a:r>
              <a:r>
                <a:rPr lang="ru-RU" dirty="0"/>
                <a:t>каскад</a:t>
              </a:r>
            </a:p>
            <a:p>
              <a:r>
                <a:rPr lang="ru-RU" dirty="0" smtClean="0"/>
                <a:t> 13-Бак </a:t>
              </a:r>
              <a:r>
                <a:rPr lang="ru-RU" dirty="0"/>
                <a:t>с маслом</a:t>
              </a:r>
            </a:p>
            <a:p>
              <a:r>
                <a:rPr lang="ru-RU" dirty="0" smtClean="0"/>
                <a:t> 14-Воздушный </a:t>
              </a:r>
              <a:r>
                <a:rPr lang="ru-RU" dirty="0"/>
                <a:t>колодец</a:t>
              </a:r>
            </a:p>
            <a:p>
              <a:endParaRPr lang="ru-RU" dirty="0"/>
            </a:p>
          </p:txBody>
        </p:sp>
        <p:sp>
          <p:nvSpPr>
            <p:cNvPr id="56" name="Прямоугольник 55"/>
            <p:cNvSpPr>
              <a:spLocks noChangeArrowheads="1"/>
            </p:cNvSpPr>
            <p:nvPr/>
          </p:nvSpPr>
          <p:spPr bwMode="auto">
            <a:xfrm>
              <a:off x="6204190" y="5396546"/>
              <a:ext cx="60960" cy="1071245"/>
            </a:xfrm>
            <a:prstGeom prst="rect">
              <a:avLst/>
            </a:prstGeom>
            <a:solidFill>
              <a:srgbClr val="10F0EB"/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9315311" y="5426474"/>
            <a:ext cx="88900" cy="781685"/>
          </a:xfrm>
          <a:prstGeom prst="rect">
            <a:avLst/>
          </a:prstGeom>
          <a:solidFill>
            <a:srgbClr val="229659"/>
          </a:solidFill>
          <a:ln w="3175" cap="flat" cmpd="sng" algn="ctr">
            <a:solidFill>
              <a:schemeClr val="bg1">
                <a:lumMod val="85000"/>
                <a:lumOff val="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8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305370" y="1640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Экономические показатели проекта </a:t>
            </a: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«Региональный инновационный центр упрочнения»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58388" y="1199194"/>
            <a:ext cx="3816813" cy="756141"/>
            <a:chOff x="7057623" y="1201448"/>
            <a:chExt cx="3816813" cy="75614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057623" y="1201448"/>
              <a:ext cx="3816813" cy="756141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5">
                    <a:lumMod val="40000"/>
                    <a:lumOff val="60000"/>
                  </a:schemeClr>
                </a:gs>
                <a:gs pos="79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376523" y="1358751"/>
              <a:ext cx="317901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текущих затрат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2228" y="2274029"/>
            <a:ext cx="3212448" cy="1781713"/>
            <a:chOff x="7057623" y="1201448"/>
            <a:chExt cx="3816813" cy="75614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057623" y="1201448"/>
              <a:ext cx="3816813" cy="756141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chemeClr val="accent5">
                    <a:lumMod val="40000"/>
                    <a:lumOff val="60000"/>
                  </a:schemeClr>
                </a:gs>
                <a:gs pos="89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263431" y="1275835"/>
              <a:ext cx="3405195" cy="6073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Постоянные затраты </a:t>
              </a:r>
            </a:p>
            <a:p>
              <a:pPr algn="ctr"/>
              <a:r>
                <a:rPr lang="ru-RU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месяц ̴ 1,0 млн. руб.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dirty="0" err="1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Зар.плата</a:t>
              </a:r>
              <a:r>
                <a:rPr lang="ru-RU" dirty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персонала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dirty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Накладные расходы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dirty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Аренда помещений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33492" y="2244623"/>
            <a:ext cx="3205408" cy="1946865"/>
            <a:chOff x="6934787" y="1046232"/>
            <a:chExt cx="3889157" cy="73362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934787" y="1046232"/>
              <a:ext cx="3816813" cy="67355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chemeClr val="accent5">
                    <a:lumMod val="40000"/>
                    <a:lumOff val="60000"/>
                  </a:schemeClr>
                </a:gs>
                <a:gs pos="89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057624" y="1058607"/>
              <a:ext cx="3766320" cy="7212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Переменные затраты </a:t>
              </a:r>
            </a:p>
            <a:p>
              <a:pPr algn="ctr"/>
              <a:r>
                <a:rPr lang="ru-RU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месяц  ̴ 0,5 млн. руб.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dirty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Затраты на расходные материалы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dirty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Коммунальные платежи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dirty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Премии персоналу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 rot="10800000" flipV="1">
            <a:off x="116624" y="4189507"/>
            <a:ext cx="6464476" cy="607457"/>
            <a:chOff x="7161821" y="330982"/>
            <a:chExt cx="3816813" cy="75614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161821" y="330982"/>
              <a:ext cx="3816813" cy="756141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chemeClr val="accent5">
                    <a:lumMod val="40000"/>
                    <a:lumOff val="60000"/>
                  </a:schemeClr>
                </a:gs>
                <a:gs pos="89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367630" y="512036"/>
              <a:ext cx="3405195" cy="3160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Амортизационные отчисления – 0,5 </a:t>
              </a:r>
              <a:r>
                <a:rPr lang="ru-RU" b="1" dirty="0" err="1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млн.руб</a:t>
              </a:r>
              <a:r>
                <a:rPr lang="ru-RU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 rot="10800000" flipV="1">
            <a:off x="159079" y="4970014"/>
            <a:ext cx="6419518" cy="1797830"/>
            <a:chOff x="7204189" y="321636"/>
            <a:chExt cx="3816813" cy="75614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8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204189" y="321636"/>
              <a:ext cx="3816813" cy="75614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255194" y="352849"/>
              <a:ext cx="3714803" cy="653704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Доходная часть проекта в первый год ̴ 2,8 </a:t>
              </a:r>
              <a:r>
                <a:rPr lang="ru-RU" b="1" dirty="0" err="1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млн.руб</a:t>
              </a:r>
              <a:r>
                <a:rPr lang="ru-RU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./месяц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ru-RU" dirty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 по </a:t>
              </a:r>
              <a:r>
                <a:rPr lang="ru-RU" dirty="0" err="1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оксикарбонитрации</a:t>
              </a:r>
              <a:r>
                <a:rPr lang="ru-RU" dirty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1,8 млн. руб.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ru-RU" dirty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 по </a:t>
              </a:r>
              <a:r>
                <a:rPr lang="ru-RU" dirty="0" err="1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борированию</a:t>
              </a:r>
              <a:r>
                <a:rPr lang="ru-RU" dirty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-0,8 млн. руб.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ru-RU" dirty="0">
                  <a:ln w="0"/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 по цементации – 0,2 млн. руб.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575786" y="1008772"/>
            <a:ext cx="5616213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Первоначальные капитальные вложения в проект:</a:t>
            </a:r>
            <a:endParaRPr lang="ru-RU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линия химико-термической обработки – КЛХТО 3,5х3,5х800.10 –  26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aseline="30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для контроля химического состава ванн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карбонитрации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борирования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характеристик упрочненного слоя  ̴ 3,5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ввод в эксплуатацию оборудования (подвод электрических мощностей, изготовление системы вентиляции, обустройство приямков для оборудования, лаборатории и др.)  ̴  2 млн. руб.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Разовые затраты на расходные материалы  ̴  2 млн. руб.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Непредвиденные расходы – 0,5 млн. руб.</a:t>
            </a:r>
          </a:p>
        </p:txBody>
      </p:sp>
      <p:cxnSp>
        <p:nvCxnSpPr>
          <p:cNvPr id="30" name="Прямая со стрелкой 29"/>
          <p:cNvCxnSpPr>
            <a:endCxn id="9" idx="0"/>
          </p:cNvCxnSpPr>
          <p:nvPr/>
        </p:nvCxnSpPr>
        <p:spPr>
          <a:xfrm flipH="1">
            <a:off x="1658452" y="1955335"/>
            <a:ext cx="420810" cy="318694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2" idx="0"/>
          </p:cNvCxnSpPr>
          <p:nvPr/>
        </p:nvCxnSpPr>
        <p:spPr>
          <a:xfrm>
            <a:off x="4636395" y="1970467"/>
            <a:ext cx="369989" cy="274156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2"/>
            <a:endCxn id="15" idx="0"/>
          </p:cNvCxnSpPr>
          <p:nvPr/>
        </p:nvCxnSpPr>
        <p:spPr>
          <a:xfrm flipH="1">
            <a:off x="3348862" y="1955335"/>
            <a:ext cx="17933" cy="2234172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45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25" y="-1189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концепции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136218" y="1393852"/>
            <a:ext cx="5262977" cy="4869986"/>
            <a:chOff x="123339" y="1402025"/>
            <a:chExt cx="5262977" cy="4869986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428945" y="1402025"/>
              <a:ext cx="2573012" cy="1104028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8000">
                  <a:schemeClr val="accent5">
                    <a:lumMod val="40000"/>
                    <a:lumOff val="60000"/>
                  </a:schemeClr>
                </a:gs>
                <a:gs pos="82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123339" y="1504556"/>
              <a:ext cx="5262977" cy="4767455"/>
              <a:chOff x="123339" y="1511655"/>
              <a:chExt cx="5262977" cy="3904348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428945" y="4485902"/>
                <a:ext cx="2573012" cy="930101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0000">
                    <a:schemeClr val="accent5">
                      <a:lumMod val="40000"/>
                      <a:lumOff val="60000"/>
                    </a:schemeClr>
                  </a:gs>
                  <a:gs pos="8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2813304" y="2926036"/>
                <a:ext cx="2573012" cy="1007853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4000">
                    <a:schemeClr val="accent5">
                      <a:lumMod val="40000"/>
                      <a:lumOff val="60000"/>
                    </a:schemeClr>
                  </a:gs>
                  <a:gs pos="78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1504856" y="1511655"/>
                <a:ext cx="2382989" cy="7561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b="0" cap="none" spc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Координатор проекта </a:t>
                </a:r>
              </a:p>
              <a:p>
                <a:pPr algn="ctr"/>
                <a:r>
                  <a:rPr lang="en-US" b="0" cap="none" spc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СПбЭК</a:t>
                </a:r>
                <a:r>
                  <a:rPr lang="ru-RU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Термохим</a:t>
                </a:r>
                <a:r>
                  <a:rPr lang="en-US" b="0" cap="none" spc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391804" y="3208816"/>
                <a:ext cx="1416012" cy="3276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Инвестор</a:t>
                </a: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23339" y="2926036"/>
                <a:ext cx="2573012" cy="988291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8000">
                    <a:schemeClr val="accent5">
                      <a:lumMod val="40000"/>
                      <a:lumOff val="60000"/>
                    </a:schemeClr>
                  </a:gs>
                  <a:gs pos="79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433379" y="3128505"/>
                <a:ext cx="1923455" cy="5797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Региональный партнер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773652" y="4576250"/>
                <a:ext cx="1920999" cy="7561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Инновационный центр упрочнения</a:t>
                </a:r>
              </a:p>
            </p:txBody>
          </p:sp>
          <p:cxnSp>
            <p:nvCxnSpPr>
              <p:cNvPr id="21" name="Прямая со стрелкой 20"/>
              <p:cNvCxnSpPr>
                <a:endCxn id="16" idx="0"/>
              </p:cNvCxnSpPr>
              <p:nvPr/>
            </p:nvCxnSpPr>
            <p:spPr>
              <a:xfrm flipH="1">
                <a:off x="1409845" y="2351401"/>
                <a:ext cx="363807" cy="5746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>
                <a:endCxn id="29" idx="0"/>
              </p:cNvCxnSpPr>
              <p:nvPr/>
            </p:nvCxnSpPr>
            <p:spPr>
              <a:xfrm>
                <a:off x="3555581" y="2331840"/>
                <a:ext cx="544229" cy="5941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>
                <a:stCxn id="16" idx="2"/>
              </p:cNvCxnSpPr>
              <p:nvPr/>
            </p:nvCxnSpPr>
            <p:spPr>
              <a:xfrm>
                <a:off x="1409845" y="3914327"/>
                <a:ext cx="625017" cy="55201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>
                <a:stCxn id="29" idx="2"/>
              </p:cNvCxnSpPr>
              <p:nvPr/>
            </p:nvCxnSpPr>
            <p:spPr>
              <a:xfrm flipH="1">
                <a:off x="3385762" y="3933889"/>
                <a:ext cx="714048" cy="55201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Прямоугольник 62"/>
          <p:cNvSpPr/>
          <p:nvPr/>
        </p:nvSpPr>
        <p:spPr>
          <a:xfrm>
            <a:off x="5988676" y="1022602"/>
            <a:ext cx="564936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региональному партнеру: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в регионе предприятие выпускающее любую машиностроительную продукцию, где требуется применение инновационных технологий термической и химико-термической обработки; или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гарантированный пакет заказов на ХТО с первоначальным годовым объемом финансирования в размере объема инвестиций в этот проект.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обладать свободными производственными площадями и электрическими мощностями и соответствующей инфраструктурой, или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возможность взять в аренду необходимые производственные площади.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инвестору: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финансирование проекта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контроль финансовой деятельности ИЦУ</a:t>
            </a:r>
          </a:p>
        </p:txBody>
      </p:sp>
    </p:spTree>
    <p:extLst>
      <p:ext uri="{BB962C8B-B14F-4D97-AF65-F5344CB8AC3E}">
        <p14:creationId xmlns:p14="http://schemas.microsoft.com/office/powerpoint/2010/main" val="71939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282083" y="2786084"/>
            <a:ext cx="2611739" cy="134053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" name="Прямоугольник 3"/>
          <p:cNvSpPr/>
          <p:nvPr/>
        </p:nvSpPr>
        <p:spPr>
          <a:xfrm>
            <a:off x="1524000" y="1"/>
            <a:ext cx="9144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77208" y="303879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424826" y="5786479"/>
            <a:ext cx="1428728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Закалка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4996462" y="5857917"/>
            <a:ext cx="1285884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Отпуск</a:t>
            </a:r>
          </a:p>
        </p:txBody>
      </p:sp>
      <p:sp>
        <p:nvSpPr>
          <p:cNvPr id="42" name="Овал 41"/>
          <p:cNvSpPr/>
          <p:nvPr/>
        </p:nvSpPr>
        <p:spPr>
          <a:xfrm>
            <a:off x="1853190" y="1571637"/>
            <a:ext cx="2214546" cy="93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Жидкостная цементация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67834" y="3214711"/>
            <a:ext cx="21431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ИЦУ</a:t>
            </a:r>
            <a:r>
              <a:rPr lang="en-US" sz="20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</a:t>
            </a:r>
            <a:r>
              <a:rPr lang="ru-RU" sz="2000" b="1" dirty="0" err="1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Термохим</a:t>
            </a:r>
            <a:endParaRPr lang="ru-RU" sz="20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82412" y="1785951"/>
            <a:ext cx="2357454" cy="93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Карбонитрация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238612" y="1071547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695316" y="-221484"/>
            <a:ext cx="8515352" cy="121444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 в термообработке</a:t>
            </a:r>
          </a:p>
        </p:txBody>
      </p:sp>
      <p:sp>
        <p:nvSpPr>
          <p:cNvPr id="26" name="Овал 25"/>
          <p:cNvSpPr/>
          <p:nvPr/>
        </p:nvSpPr>
        <p:spPr>
          <a:xfrm>
            <a:off x="7425354" y="2977885"/>
            <a:ext cx="2357454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Борирование</a:t>
            </a:r>
          </a:p>
        </p:txBody>
      </p:sp>
      <p:sp>
        <p:nvSpPr>
          <p:cNvPr id="27" name="Овал 26"/>
          <p:cNvSpPr/>
          <p:nvPr/>
        </p:nvSpPr>
        <p:spPr>
          <a:xfrm>
            <a:off x="6496660" y="4071967"/>
            <a:ext cx="3000396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Хромонитридизация</a:t>
            </a:r>
          </a:p>
        </p:txBody>
      </p:sp>
      <p:sp>
        <p:nvSpPr>
          <p:cNvPr id="28" name="Овал 27"/>
          <p:cNvSpPr/>
          <p:nvPr/>
        </p:nvSpPr>
        <p:spPr>
          <a:xfrm>
            <a:off x="1210248" y="3000397"/>
            <a:ext cx="2357454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Хромирование</a:t>
            </a:r>
          </a:p>
        </p:txBody>
      </p:sp>
      <p:sp>
        <p:nvSpPr>
          <p:cNvPr id="32" name="Овал 31"/>
          <p:cNvSpPr/>
          <p:nvPr/>
        </p:nvSpPr>
        <p:spPr>
          <a:xfrm>
            <a:off x="4424958" y="1214447"/>
            <a:ext cx="2286016" cy="100743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Те</a:t>
            </a:r>
            <a:r>
              <a:rPr lang="ru-RU" sz="1400" dirty="0">
                <a:solidFill>
                  <a:schemeClr val="bg1"/>
                </a:solidFill>
              </a:rPr>
              <a:t>рмообработка в защитных атмосферах</a:t>
            </a:r>
          </a:p>
        </p:txBody>
      </p:sp>
      <p:sp>
        <p:nvSpPr>
          <p:cNvPr id="34" name="Овал 33"/>
          <p:cNvSpPr/>
          <p:nvPr/>
        </p:nvSpPr>
        <p:spPr>
          <a:xfrm>
            <a:off x="1638876" y="4071967"/>
            <a:ext cx="3143272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Химико-термическая обработка в газовых средах</a:t>
            </a:r>
          </a:p>
        </p:txBody>
      </p:sp>
      <p:sp>
        <p:nvSpPr>
          <p:cNvPr id="7" name="Овал 6"/>
          <p:cNvSpPr/>
          <p:nvPr/>
        </p:nvSpPr>
        <p:spPr>
          <a:xfrm>
            <a:off x="4496396" y="4714909"/>
            <a:ext cx="2214546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Те</a:t>
            </a:r>
            <a:r>
              <a:rPr lang="ru-RU" sz="1400" dirty="0">
                <a:solidFill>
                  <a:schemeClr val="bg1"/>
                </a:solidFill>
              </a:rPr>
              <a:t>рмообработка в расплавах солей</a:t>
            </a:r>
          </a:p>
        </p:txBody>
      </p:sp>
      <p:sp>
        <p:nvSpPr>
          <p:cNvPr id="9" name="Овал 8"/>
          <p:cNvSpPr/>
          <p:nvPr/>
        </p:nvSpPr>
        <p:spPr>
          <a:xfrm>
            <a:off x="6496660" y="5857917"/>
            <a:ext cx="1500198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Отжиг</a:t>
            </a:r>
          </a:p>
        </p:txBody>
      </p:sp>
      <p:cxnSp>
        <p:nvCxnSpPr>
          <p:cNvPr id="54" name="Прямая со стрелкой 53"/>
          <p:cNvCxnSpPr>
            <a:stCxn id="16" idx="0"/>
            <a:endCxn id="32" idx="4"/>
          </p:cNvCxnSpPr>
          <p:nvPr/>
        </p:nvCxnSpPr>
        <p:spPr>
          <a:xfrm rot="16200000" flipV="1">
            <a:off x="5295860" y="2493991"/>
            <a:ext cx="564198" cy="19986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6" idx="7"/>
            <a:endCxn id="8" idx="3"/>
          </p:cNvCxnSpPr>
          <p:nvPr/>
        </p:nvCxnSpPr>
        <p:spPr>
          <a:xfrm rot="5400000" flipH="1" flipV="1">
            <a:off x="6620736" y="2475484"/>
            <a:ext cx="397523" cy="616313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6" idx="1"/>
            <a:endCxn id="42" idx="5"/>
          </p:cNvCxnSpPr>
          <p:nvPr/>
        </p:nvCxnSpPr>
        <p:spPr>
          <a:xfrm rot="16200000" flipV="1">
            <a:off x="3898076" y="2215912"/>
            <a:ext cx="611837" cy="92114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6" idx="2"/>
            <a:endCxn id="28" idx="6"/>
          </p:cNvCxnSpPr>
          <p:nvPr/>
        </p:nvCxnSpPr>
        <p:spPr>
          <a:xfrm rot="10800000" flipV="1">
            <a:off x="3567702" y="3456353"/>
            <a:ext cx="714380" cy="1244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6" idx="6"/>
            <a:endCxn id="26" idx="2"/>
          </p:cNvCxnSpPr>
          <p:nvPr/>
        </p:nvCxnSpPr>
        <p:spPr>
          <a:xfrm flipV="1">
            <a:off x="6893822" y="3435085"/>
            <a:ext cx="531533" cy="2126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6" idx="5"/>
            <a:endCxn id="27" idx="1"/>
          </p:cNvCxnSpPr>
          <p:nvPr/>
        </p:nvCxnSpPr>
        <p:spPr>
          <a:xfrm rot="16200000" flipH="1">
            <a:off x="6585914" y="3855732"/>
            <a:ext cx="275573" cy="42471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16" idx="3"/>
            <a:endCxn id="34" idx="7"/>
          </p:cNvCxnSpPr>
          <p:nvPr/>
        </p:nvCxnSpPr>
        <p:spPr>
          <a:xfrm rot="5400000">
            <a:off x="4355410" y="3896724"/>
            <a:ext cx="275573" cy="342737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6" idx="4"/>
            <a:endCxn id="7" idx="0"/>
          </p:cNvCxnSpPr>
          <p:nvPr/>
        </p:nvCxnSpPr>
        <p:spPr>
          <a:xfrm rot="16200000" flipH="1">
            <a:off x="5301668" y="4412907"/>
            <a:ext cx="588287" cy="15717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7" idx="3"/>
            <a:endCxn id="30" idx="0"/>
          </p:cNvCxnSpPr>
          <p:nvPr/>
        </p:nvCxnSpPr>
        <p:spPr>
          <a:xfrm rot="5400000">
            <a:off x="4334411" y="5300180"/>
            <a:ext cx="291081" cy="681519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7" idx="5"/>
            <a:endCxn id="9" idx="0"/>
          </p:cNvCxnSpPr>
          <p:nvPr/>
        </p:nvCxnSpPr>
        <p:spPr>
          <a:xfrm rot="16200000" flipH="1">
            <a:off x="6635436" y="5246592"/>
            <a:ext cx="362519" cy="86013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31" idx="0"/>
          </p:cNvCxnSpPr>
          <p:nvPr/>
        </p:nvCxnSpPr>
        <p:spPr>
          <a:xfrm rot="5400000">
            <a:off x="5532247" y="5750760"/>
            <a:ext cx="214314" cy="158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96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 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3542" y="750075"/>
            <a:ext cx="9577589" cy="5924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 descr="Безымянный 3.png"/>
          <p:cNvPicPr>
            <a:picLocks noChangeAspect="1"/>
          </p:cNvPicPr>
          <p:nvPr/>
        </p:nvPicPr>
        <p:blipFill>
          <a:blip r:embed="rId4" cstate="print">
            <a:lum bright="10000" contrast="-20000"/>
          </a:blip>
          <a:stretch>
            <a:fillRect/>
          </a:stretch>
        </p:blipFill>
        <p:spPr>
          <a:xfrm>
            <a:off x="1666844" y="1357298"/>
            <a:ext cx="1638300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зымянный 4.png"/>
          <p:cNvPicPr>
            <a:picLocks noChangeAspect="1"/>
          </p:cNvPicPr>
          <p:nvPr/>
        </p:nvPicPr>
        <p:blipFill>
          <a:blip r:embed="rId5" cstate="print">
            <a:lum bright="10000" contrast="-20000"/>
          </a:blip>
          <a:stretch>
            <a:fillRect/>
          </a:stretch>
        </p:blipFill>
        <p:spPr>
          <a:xfrm>
            <a:off x="3327352" y="820527"/>
            <a:ext cx="2228571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ымянный 5.png"/>
          <p:cNvPicPr>
            <a:picLocks noChangeAspect="1"/>
          </p:cNvPicPr>
          <p:nvPr/>
        </p:nvPicPr>
        <p:blipFill>
          <a:blip r:embed="rId6" cstate="print">
            <a:lum bright="10000" contrast="-20000"/>
          </a:blip>
          <a:stretch>
            <a:fillRect/>
          </a:stretch>
        </p:blipFill>
        <p:spPr>
          <a:xfrm>
            <a:off x="5024431" y="5572140"/>
            <a:ext cx="2004089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Безымянный6.png"/>
          <p:cNvPicPr>
            <a:picLocks noChangeAspect="1"/>
          </p:cNvPicPr>
          <p:nvPr/>
        </p:nvPicPr>
        <p:blipFill>
          <a:blip r:embed="rId7" cstate="print">
            <a:lum bright="10000" contrast="-20000"/>
          </a:blip>
          <a:stretch>
            <a:fillRect/>
          </a:stretch>
        </p:blipFill>
        <p:spPr>
          <a:xfrm>
            <a:off x="8708401" y="5161055"/>
            <a:ext cx="1500198" cy="148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Безымянный 6.png"/>
          <p:cNvPicPr>
            <a:picLocks noChangeAspect="1"/>
          </p:cNvPicPr>
          <p:nvPr/>
        </p:nvPicPr>
        <p:blipFill>
          <a:blip r:embed="rId8" cstate="print">
            <a:lum bright="10000" contrast="-20000"/>
          </a:blip>
          <a:stretch>
            <a:fillRect/>
          </a:stretch>
        </p:blipFill>
        <p:spPr>
          <a:xfrm>
            <a:off x="8968793" y="760800"/>
            <a:ext cx="1428750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Безымянный7.png"/>
          <p:cNvPicPr>
            <a:picLocks noChangeAspect="1"/>
          </p:cNvPicPr>
          <p:nvPr/>
        </p:nvPicPr>
        <p:blipFill>
          <a:blip r:embed="rId9" cstate="print">
            <a:lum bright="10000" contrast="-20000"/>
          </a:blip>
          <a:stretch>
            <a:fillRect/>
          </a:stretch>
        </p:blipFill>
        <p:spPr>
          <a:xfrm>
            <a:off x="1228831" y="5042989"/>
            <a:ext cx="200184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Безымянный.png"/>
          <p:cNvPicPr>
            <a:picLocks noChangeAspect="1"/>
          </p:cNvPicPr>
          <p:nvPr/>
        </p:nvPicPr>
        <p:blipFill>
          <a:blip r:embed="rId10" cstate="print">
            <a:lum bright="10000" contrast="-20000"/>
          </a:blip>
          <a:stretch>
            <a:fillRect/>
          </a:stretch>
        </p:blipFill>
        <p:spPr>
          <a:xfrm>
            <a:off x="9571960" y="3675643"/>
            <a:ext cx="114571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343818" y="2927520"/>
            <a:ext cx="4223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Термообработка в расплавах</a:t>
            </a: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                  солей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интервал температур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от 160 до 1300 </a:t>
            </a:r>
            <a:r>
              <a:rPr lang="ru-RU" sz="2400" baseline="30000" dirty="0" err="1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С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4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 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9908" y="678651"/>
            <a:ext cx="9144002" cy="6072206"/>
          </a:xfrm>
          <a:prstGeom prst="rect">
            <a:avLst/>
          </a:prstGeom>
        </p:spPr>
      </p:pic>
      <p:pic>
        <p:nvPicPr>
          <p:cNvPr id="3" name="Рисунок 2" descr="3.png"/>
          <p:cNvPicPr>
            <a:picLocks noChangeAspect="1"/>
          </p:cNvPicPr>
          <p:nvPr/>
        </p:nvPicPr>
        <p:blipFill>
          <a:blip r:embed="rId4" cstate="print">
            <a:lum bright="10000" contrast="-20000"/>
          </a:blip>
          <a:stretch>
            <a:fillRect/>
          </a:stretch>
        </p:blipFill>
        <p:spPr>
          <a:xfrm>
            <a:off x="1660317" y="678651"/>
            <a:ext cx="1809736" cy="135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print">
            <a:lum bright="10000" contrast="-20000"/>
          </a:blip>
          <a:stretch>
            <a:fillRect/>
          </a:stretch>
        </p:blipFill>
        <p:spPr>
          <a:xfrm>
            <a:off x="3470053" y="848310"/>
            <a:ext cx="1785950" cy="133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6" cstate="print">
            <a:lum bright="10000" contrast="-20000"/>
          </a:blip>
          <a:stretch>
            <a:fillRect/>
          </a:stretch>
        </p:blipFill>
        <p:spPr>
          <a:xfrm>
            <a:off x="8937970" y="750085"/>
            <a:ext cx="1809736" cy="135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7" cstate="print">
            <a:lum bright="10000" contrast="-20000"/>
          </a:blip>
          <a:stretch>
            <a:fillRect/>
          </a:stretch>
        </p:blipFill>
        <p:spPr>
          <a:xfrm>
            <a:off x="9744108" y="3662654"/>
            <a:ext cx="1023918" cy="141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8" cstate="print">
            <a:lum bright="10000" contrast="-20000"/>
          </a:blip>
          <a:stretch>
            <a:fillRect/>
          </a:stretch>
        </p:blipFill>
        <p:spPr>
          <a:xfrm>
            <a:off x="7035512" y="5488057"/>
            <a:ext cx="1809731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9" cstate="print">
            <a:lum bright="10000" contrast="-20000"/>
          </a:blip>
          <a:stretch>
            <a:fillRect/>
          </a:stretch>
        </p:blipFill>
        <p:spPr>
          <a:xfrm>
            <a:off x="8691012" y="5349573"/>
            <a:ext cx="2143140" cy="140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.png"/>
          <p:cNvPicPr>
            <a:picLocks noChangeAspect="1"/>
          </p:cNvPicPr>
          <p:nvPr/>
        </p:nvPicPr>
        <p:blipFill>
          <a:blip r:embed="rId10" cstate="print">
            <a:lum bright="10000" contrast="-20000"/>
          </a:blip>
          <a:stretch>
            <a:fillRect/>
          </a:stretch>
        </p:blipFill>
        <p:spPr>
          <a:xfrm>
            <a:off x="1690150" y="4852262"/>
            <a:ext cx="1285884" cy="184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11" cstate="print">
            <a:lum bright="10000" contrast="-20000"/>
          </a:blip>
          <a:stretch>
            <a:fillRect/>
          </a:stretch>
        </p:blipFill>
        <p:spPr>
          <a:xfrm>
            <a:off x="1748601" y="2187773"/>
            <a:ext cx="1214446" cy="135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145724" y="2866424"/>
            <a:ext cx="504356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Термохимическая обработка в</a:t>
            </a: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регенерированных расплавах солей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модернизированная, экономичная,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не загрязняющая окружающую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среду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sz="2400" b="1" i="1" dirty="0"/>
          </a:p>
          <a:p>
            <a:endParaRPr lang="ru-RU" sz="2400" b="1" i="1" dirty="0"/>
          </a:p>
          <a:p>
            <a:endParaRPr lang="ru-RU" sz="24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45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рош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755" y="714356"/>
            <a:ext cx="9190366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772" y="1914502"/>
            <a:ext cx="1614723" cy="109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4694" y="714356"/>
            <a:ext cx="216399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24034" y="1643051"/>
            <a:ext cx="846063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                      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Термохимическая обработка в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     порошковых средах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/>
              <a:t>      </a:t>
            </a:r>
            <a:r>
              <a:rPr lang="ru-RU" sz="2400" dirty="0">
                <a:solidFill>
                  <a:schemeClr val="bg1"/>
                </a:solidFill>
              </a:rPr>
              <a:t>Борирование защищает от абразивного износа</a:t>
            </a:r>
          </a:p>
          <a:p>
            <a:r>
              <a:rPr lang="ru-RU" sz="2400" dirty="0">
                <a:solidFill>
                  <a:schemeClr val="bg1"/>
                </a:solidFill>
              </a:rPr>
              <a:t>Хромонитридизация повышает </a:t>
            </a:r>
            <a:r>
              <a:rPr lang="ru-RU" sz="2400" dirty="0" err="1">
                <a:solidFill>
                  <a:schemeClr val="bg1"/>
                </a:solidFill>
              </a:rPr>
              <a:t>задиро</a:t>
            </a:r>
            <a:r>
              <a:rPr lang="ru-RU" sz="2400" dirty="0">
                <a:solidFill>
                  <a:schemeClr val="bg1"/>
                </a:solidFill>
              </a:rPr>
              <a:t>- и </a:t>
            </a:r>
            <a:r>
              <a:rPr lang="ru-RU" sz="2400" dirty="0" err="1">
                <a:solidFill>
                  <a:schemeClr val="bg1"/>
                </a:solidFill>
              </a:rPr>
              <a:t>изностойкость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sz="2400" b="1" i="1" dirty="0"/>
          </a:p>
          <a:p>
            <a:endParaRPr lang="ru-RU" sz="2400" b="1" i="1" dirty="0"/>
          </a:p>
          <a:p>
            <a:endParaRPr lang="ru-RU" sz="2400" b="1" i="1" dirty="0"/>
          </a:p>
          <a:p>
            <a:endParaRPr lang="ru-RU" dirty="0"/>
          </a:p>
        </p:txBody>
      </p:sp>
      <p:pic>
        <p:nvPicPr>
          <p:cNvPr id="8" name="Рисунок 7" descr="хром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3772" y="814363"/>
            <a:ext cx="1820302" cy="127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063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-40000"/>
          </a:blip>
          <a:stretch>
            <a:fillRect/>
          </a:stretch>
        </p:blipFill>
        <p:spPr>
          <a:xfrm>
            <a:off x="1809720" y="500043"/>
            <a:ext cx="8683734" cy="57651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952596" y="214290"/>
            <a:ext cx="831775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          Обработка в защитных атмосферах</a:t>
            </a: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                           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sz="2400" b="1" i="1" dirty="0"/>
          </a:p>
          <a:p>
            <a:endParaRPr lang="ru-RU" sz="2400" b="1" i="1" dirty="0"/>
          </a:p>
          <a:p>
            <a:endParaRPr lang="ru-RU" sz="2400" b="1" i="1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6976" y="1714489"/>
            <a:ext cx="750099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-цементация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-нитроцементация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-термообработка</a:t>
            </a:r>
          </a:p>
          <a:p>
            <a:endParaRPr lang="ru-RU" sz="2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жидкого карбюризатора используется: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-метанол с добавками азота, аммиака, пропана</a:t>
            </a:r>
          </a:p>
          <a:p>
            <a:r>
              <a:rPr lang="pl-PL" sz="2400" dirty="0"/>
              <a:t/>
            </a:r>
            <a:br>
              <a:rPr lang="pl-PL" sz="2400" dirty="0"/>
            </a:br>
            <a:endParaRPr lang="ru-RU" sz="2400" dirty="0"/>
          </a:p>
        </p:txBody>
      </p:sp>
      <p:pic>
        <p:nvPicPr>
          <p:cNvPr id="7" name="Рисунок 6" descr="pech.jpg"/>
          <p:cNvPicPr>
            <a:picLocks noChangeAspect="1"/>
          </p:cNvPicPr>
          <p:nvPr/>
        </p:nvPicPr>
        <p:blipFill>
          <a:blip r:embed="rId4">
            <a:lum bright="10000" contrast="-20000"/>
          </a:blip>
          <a:stretch>
            <a:fillRect/>
          </a:stretch>
        </p:blipFill>
        <p:spPr>
          <a:xfrm>
            <a:off x="4524365" y="4286257"/>
            <a:ext cx="3162309" cy="242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1905" name="Picture 1" descr="C:\Users\Public\Documents\Презентационные материалы\Исходные фото\Карбонитрация\19.jpg"/>
          <p:cNvPicPr>
            <a:picLocks noChangeAspect="1" noChangeArrowheads="1"/>
          </p:cNvPicPr>
          <p:nvPr/>
        </p:nvPicPr>
        <p:blipFill>
          <a:blip r:embed="rId5">
            <a:lum bright="10000" contrast="-20000"/>
          </a:blip>
          <a:srcRect/>
          <a:stretch>
            <a:fillRect/>
          </a:stretch>
        </p:blipFill>
        <p:spPr bwMode="auto">
          <a:xfrm>
            <a:off x="2595538" y="4143381"/>
            <a:ext cx="1714512" cy="228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6">
            <a:lum bright="10000" contrast="1000"/>
          </a:blip>
          <a:srcRect/>
          <a:stretch>
            <a:fillRect/>
          </a:stretch>
        </p:blipFill>
        <p:spPr bwMode="auto">
          <a:xfrm>
            <a:off x="8167702" y="1071547"/>
            <a:ext cx="1538286" cy="194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72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1005" y="0"/>
            <a:ext cx="85761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Экономические показатели 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«ИЦУ-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Термохим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21583" y="3346010"/>
            <a:ext cx="153439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Финансы, </a:t>
            </a:r>
            <a:r>
              <a:rPr lang="ru-RU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32732" y="5360658"/>
            <a:ext cx="42902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26748673"/>
              </p:ext>
            </p:extLst>
          </p:nvPr>
        </p:nvGraphicFramePr>
        <p:xfrm>
          <a:off x="927279" y="1200329"/>
          <a:ext cx="10084158" cy="518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359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651825" y="173014"/>
            <a:ext cx="10515600" cy="13255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Типовой производственный участок регионального инновационного центра упрочнения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6" y="1472819"/>
            <a:ext cx="9461243" cy="53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59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1578</Words>
  <Application>Microsoft Office PowerPoint</Application>
  <PresentationFormat>Широкоэкранный</PresentationFormat>
  <Paragraphs>172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Инновационный технологический центр упрочнения материалов-концепция создания и технические решения</vt:lpstr>
      <vt:lpstr>Суть концепции</vt:lpstr>
      <vt:lpstr> Инновации в термообработке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технологический центр упрочнения материалов-концепция создания и технические решения</dc:title>
  <dc:creator>Tatyana</dc:creator>
  <cp:lastModifiedBy>Tatyana</cp:lastModifiedBy>
  <cp:revision>45</cp:revision>
  <dcterms:created xsi:type="dcterms:W3CDTF">2017-12-28T06:09:22Z</dcterms:created>
  <dcterms:modified xsi:type="dcterms:W3CDTF">2018-01-23T13:57:58Z</dcterms:modified>
</cp:coreProperties>
</file>